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5151e816724392" /><Relationship Type="http://schemas.openxmlformats.org/officeDocument/2006/relationships/extended-properties" Target="/docProps/app.xml" Id="R2be3d3e23c3a433e" /><Relationship Type="http://schemas.openxmlformats.org/officeDocument/2006/relationships/officeDocument" Target="/ppt/presentation.xml" Id="R2bb776548fc940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33d0b3ac544c3c"/>
  </p:sldMasterIdLst>
  <p:notesMasterIdLst>
    <p:notesMasterId xmlns:r="http://schemas.openxmlformats.org/officeDocument/2006/relationships" r:id="R4dfed4708dfe41a4"/>
  </p:notesMasterIdLst>
  <p:sldIdLst>
    <p:sldId xmlns:r="http://schemas.openxmlformats.org/officeDocument/2006/relationships" id="256" r:id="Ra3e3c0180a6e48ff"/>
    <p:sldId xmlns:r="http://schemas.openxmlformats.org/officeDocument/2006/relationships" id="257" r:id="Ra1b22ed1a87a43e9"/>
    <p:sldId xmlns:r="http://schemas.openxmlformats.org/officeDocument/2006/relationships" id="258" r:id="Rfca52b4d6e27475d"/>
    <p:sldId xmlns:r="http://schemas.openxmlformats.org/officeDocument/2006/relationships" id="259" r:id="Rd9962c0fe645434c"/>
    <p:sldId xmlns:r="http://schemas.openxmlformats.org/officeDocument/2006/relationships" id="260" r:id="Rbc4da3a7d9894448"/>
    <p:sldId xmlns:r="http://schemas.openxmlformats.org/officeDocument/2006/relationships" id="261" r:id="R8b302254172f4ca4"/>
    <p:sldId xmlns:r="http://schemas.openxmlformats.org/officeDocument/2006/relationships" id="262" r:id="R4d166a24d0a24b9c"/>
    <p:sldId xmlns:r="http://schemas.openxmlformats.org/officeDocument/2006/relationships" id="263" r:id="Rd199698993fe438e"/>
    <p:sldId xmlns:r="http://schemas.openxmlformats.org/officeDocument/2006/relationships" id="264" r:id="R49040a6256b24510"/>
    <p:sldId xmlns:r="http://schemas.openxmlformats.org/officeDocument/2006/relationships" id="265" r:id="Rc87a4f0140fd42d5"/>
    <p:sldId xmlns:r="http://schemas.openxmlformats.org/officeDocument/2006/relationships" id="266" r:id="R52ef0b1da8054e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e0735f644642b9" /><Relationship Type="http://schemas.openxmlformats.org/officeDocument/2006/relationships/slideMaster" Target="/ppt/slideMasters/slideMaster1.xml" Id="R3633d0b3ac544c3c" /><Relationship Type="http://schemas.openxmlformats.org/officeDocument/2006/relationships/notesMaster" Target="/ppt/notesMasters/notesMaster1.xml" Id="R4dfed4708dfe41a4" /><Relationship Type="http://schemas.openxmlformats.org/officeDocument/2006/relationships/presProps" Target="/ppt/presProps.xml" Id="R4902c2822b9341e4" /><Relationship Type="http://schemas.openxmlformats.org/officeDocument/2006/relationships/tableStyles" Target="/ppt/tableStyles.xml" Id="R05ed2a8f98194da3" /><Relationship Type="http://schemas.openxmlformats.org/officeDocument/2006/relationships/slide" Target="/ppt/slides/slide1.xml" Id="Ra3e3c0180a6e48ff" /><Relationship Type="http://schemas.openxmlformats.org/officeDocument/2006/relationships/slide" Target="/ppt/slides/slide2.xml" Id="Ra1b22ed1a87a43e9" /><Relationship Type="http://schemas.openxmlformats.org/officeDocument/2006/relationships/slide" Target="/ppt/slides/slide3.xml" Id="Rfca52b4d6e27475d" /><Relationship Type="http://schemas.openxmlformats.org/officeDocument/2006/relationships/slide" Target="/ppt/slides/slide4.xml" Id="Rd9962c0fe645434c" /><Relationship Type="http://schemas.openxmlformats.org/officeDocument/2006/relationships/slide" Target="/ppt/slides/slide5.xml" Id="Rbc4da3a7d9894448" /><Relationship Type="http://schemas.openxmlformats.org/officeDocument/2006/relationships/slide" Target="/ppt/slides/slide6.xml" Id="R8b302254172f4ca4" /><Relationship Type="http://schemas.openxmlformats.org/officeDocument/2006/relationships/slide" Target="/ppt/slides/slide7.xml" Id="R4d166a24d0a24b9c" /><Relationship Type="http://schemas.openxmlformats.org/officeDocument/2006/relationships/slide" Target="/ppt/slides/slide8.xml" Id="Rd199698993fe438e" /><Relationship Type="http://schemas.openxmlformats.org/officeDocument/2006/relationships/slide" Target="/ppt/slides/slide9.xml" Id="R49040a6256b24510" /><Relationship Type="http://schemas.openxmlformats.org/officeDocument/2006/relationships/slide" Target="/ppt/slides/slide10.xml" Id="Rc87a4f0140fd42d5" /><Relationship Type="http://schemas.openxmlformats.org/officeDocument/2006/relationships/slide" Target="/ppt/slides/slide11.xml" Id="R52ef0b1da8054e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d2267eb5df48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f6af46e5eb48f8" /><Relationship Type="http://schemas.openxmlformats.org/officeDocument/2006/relationships/notesMaster" Target="/ppt/notesMasters/notesMaster1.xml" Id="Re12a96fc08084e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72b6bc10e34344" /><Relationship Type="http://schemas.openxmlformats.org/officeDocument/2006/relationships/notesMaster" Target="/ppt/notesMasters/notesMaster1.xml" Id="R2bdce44a7ca041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7d70954b114bc1" /><Relationship Type="http://schemas.openxmlformats.org/officeDocument/2006/relationships/notesMaster" Target="/ppt/notesMasters/notesMaster1.xml" Id="R627242b346e049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18598fca38a446a" /><Relationship Type="http://schemas.openxmlformats.org/officeDocument/2006/relationships/notesMaster" Target="/ppt/notesMasters/notesMaster1.xml" Id="R4c50cbd5e29e43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d2bd31f0744a16" /><Relationship Type="http://schemas.openxmlformats.org/officeDocument/2006/relationships/notesMaster" Target="/ppt/notesMasters/notesMaster1.xml" Id="R3b53876014434f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306b4a2e514ebb" /><Relationship Type="http://schemas.openxmlformats.org/officeDocument/2006/relationships/notesMaster" Target="/ppt/notesMasters/notesMaster1.xml" Id="Rb3cb6560a3194dd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4c196344454af3" /><Relationship Type="http://schemas.openxmlformats.org/officeDocument/2006/relationships/notesMaster" Target="/ppt/notesMasters/notesMaster1.xml" Id="R0d7c9e33809e48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3dfb8f60544ae0" /><Relationship Type="http://schemas.openxmlformats.org/officeDocument/2006/relationships/notesMaster" Target="/ppt/notesMasters/notesMaster1.xml" Id="R19b5ab77a0c34b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bc518a7c234b6e" /><Relationship Type="http://schemas.openxmlformats.org/officeDocument/2006/relationships/notesMaster" Target="/ppt/notesMasters/notesMaster1.xml" Id="R2e9263c890c340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839c7574bd4ca4" /><Relationship Type="http://schemas.openxmlformats.org/officeDocument/2006/relationships/notesMaster" Target="/ppt/notesMasters/notesMaster1.xml" Id="R2dd5c2f1adf34f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ac223ddb70f4c40" /><Relationship Type="http://schemas.openxmlformats.org/officeDocument/2006/relationships/notesMaster" Target="/ppt/notesMasters/notesMaster1.xml" Id="R3d23f5572c574b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17aa3838fb40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58db49b90e4789" /><Relationship Type="http://schemas.openxmlformats.org/officeDocument/2006/relationships/slideLayout" Target="/ppt/slideLayouts/slideLayout1.xml" Id="R48c4460bc9df44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c4460bc9df44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fdb05951894d99" /><Relationship Type="http://schemas.openxmlformats.org/officeDocument/2006/relationships/image" Target="/ppt/media/image.png" Id="R4fadbc910a01411c" /><Relationship Type="http://schemas.openxmlformats.org/officeDocument/2006/relationships/notesSlide" Target="/ppt/notesSlides/notesSlide1.xml" Id="Rd0db3ad6711f4b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f84ab6a7cd4086" /><Relationship Type="http://schemas.openxmlformats.org/officeDocument/2006/relationships/notesSlide" Target="/ppt/notesSlides/notesSlide2.xml" Id="R59ee2b4bb93b44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a777451da4559" /><Relationship Type="http://schemas.openxmlformats.org/officeDocument/2006/relationships/notesSlide" Target="/ppt/notesSlides/notesSlide3.xml" Id="Rc66b4f0e935a42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82cb88e4f944f0" /><Relationship Type="http://schemas.openxmlformats.org/officeDocument/2006/relationships/notesSlide" Target="/ppt/notesSlides/notesSlide4.xml" Id="R65ec5a79c1df40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c208a56da4fbf" /><Relationship Type="http://schemas.openxmlformats.org/officeDocument/2006/relationships/notesSlide" Target="/ppt/notesSlides/notesSlide5.xml" Id="Rfa126a49133c44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dec38da924238" /><Relationship Type="http://schemas.openxmlformats.org/officeDocument/2006/relationships/notesSlide" Target="/ppt/notesSlides/notesSlide6.xml" Id="R8b518d7f8b5147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c8eaa7e534b10" /><Relationship Type="http://schemas.openxmlformats.org/officeDocument/2006/relationships/notesSlide" Target="/ppt/notesSlides/notesSlide7.xml" Id="R60f6b527672c4b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341e7d6a348a6" /><Relationship Type="http://schemas.openxmlformats.org/officeDocument/2006/relationships/notesSlide" Target="/ppt/notesSlides/notesSlide8.xml" Id="R92ec5b384a1c4c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a1d0c07104053" /><Relationship Type="http://schemas.openxmlformats.org/officeDocument/2006/relationships/notesSlide" Target="/ppt/notesSlides/notesSlide9.xml" Id="R1b58a0032d0d4ee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4ee68cd004246" /><Relationship Type="http://schemas.openxmlformats.org/officeDocument/2006/relationships/notesSlide" Target="/ppt/notesSlides/notesSlide10.xml" Id="Rde72c826e6e64d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f359bab3e34981" /><Relationship Type="http://schemas.openxmlformats.org/officeDocument/2006/relationships/notesSlide" Target="/ppt/notesSlides/notesSlide11.xml" Id="Rdc6542bc332241c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B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F641A0-6569-4552-83BF-C8A05B6C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8382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Product deck / revision 2026-09-11-1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BFC93-33C7-4D10-9E01-60CA2E04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685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14201D"/>
                </a:solidFill>
              </a:defRPr>
            </a:pPr>
            <a:r>
              <a:rPr sz="4650" b="1">
                <a:solidFill>
                  <a:srgbClr val="14201D"/>
                </a:solidFill>
              </a:rPr>
              <a:t>SpaceOnne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74E645-E079-4D43-82BE-B4308341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6191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D6F6A"/>
                </a:solidFill>
              </a:defRPr>
            </a:pPr>
            <a:r>
              <a:rPr sz="2025" b="0">
                <a:solidFill>
                  <a:srgbClr val="5D6F6A"/>
                </a:solidFill>
              </a:rPr>
              <a:t>Digital space — an ecosystem asset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FA392-B8AF-44C8-85B5-3A46D737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876300"/>
            <a:ext cx="314325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5FBF8"/>
          </a:solidFill>
          <a:ln xmlns:a="http://schemas.openxmlformats.org/drawingml/2006/main" w="9525">
            <a:solidFill>
              <a:srgbClr val="CFE4DC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BB350-F2C7-4383-89A2-A7A9B24F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562100"/>
            <a:ext cx="1771650" cy="1771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FFB84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C1E091-0FA2-4A3B-AEFC-C15711DC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098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14201D"/>
                </a:solidFill>
              </a:defRPr>
            </a:pPr>
            <a:r>
              <a:rPr sz="2250" b="1">
                <a:solidFill>
                  <a:srgbClr val="14201D"/>
                </a:solidFill>
              </a:rPr>
              <a:t>ONNE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A2371-CAC8-44DA-8D86-656FE075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4005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B74B5"/>
                </a:solidFill>
              </a:defRPr>
            </a:pPr>
            <a:r>
              <a:rPr sz="1500" b="1">
                <a:solidFill>
                  <a:srgbClr val="2B74B5"/>
                </a:solidFill>
              </a:rPr>
              <a:t>From Satoshi to TON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72A903-58F2-4F76-9A52-3C2594F7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4762500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F6A"/>
                </a:solidFill>
              </a:defRPr>
            </a:pPr>
            <a:r>
              <a:rPr sz="1350" b="0">
                <a:solidFill>
                  <a:srgbClr val="5D6F6A"/>
                </a:solidFill>
              </a:rPr>
              <a:t>Web3 energy of the future is in your hands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adbc910a01411c"/>
          <a:stretch xmlns:a="http://schemas.openxmlformats.org/drawingml/2006/main"/>
        </p:blipFill>
        <p:spPr>
          <a:xfrm xmlns:a="http://schemas.openxmlformats.org/drawingml/2006/main">
            <a:off x="800100" y="742950"/>
            <a:ext cx="438150" cy="438150"/>
          </a:xfrm>
          <a:prstGeom xmlns:a="http://schemas.openxmlformats.org/drawingml/2006/main" prst="ellipse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17867E-89E4-4D3B-A73B-21AC2886D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CBA96C-3915-4E01-BCD0-99F3D268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991479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635F04-FB19-421F-94F6-D783F1AC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Product thesis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C4A243-18FD-488A-93A2-CA87C8F16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Two digital-map models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E6C718-160B-498A-93E0-DBC3DB86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76400"/>
            <a:ext cx="49530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2D0689-1FE2-47B6-AB8F-372D399F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669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A544"/>
          </a:solidFill>
          <a:ln xmlns:a="http://schemas.openxmlformats.org/drawingml/2006/main" w="0">
            <a:solidFill>
              <a:srgbClr val="EFA54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38B85-2139-4BD9-9295-E30DD524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809750"/>
            <a:ext cx="438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Centralized model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B7655C-0DF1-414F-8B5D-A85E2306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43150"/>
            <a:ext cx="45339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&gt; $3B per year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Street View · Look Around · Streetside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High cost · slower refresh · limited capture network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876097-E739-4EB3-B9A4-D265670B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676400"/>
            <a:ext cx="49530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1EB451-C554-4C76-988A-02FE8EB3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8669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DCB6D0-2965-4623-BACC-7E0BD8F0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09750"/>
            <a:ext cx="438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Decentralized model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132702-8B7B-47B8-B2E7-E5FBA0D0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343150"/>
            <a:ext cx="45339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The digital map is formed by every participant's contribution.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Fast · scalable · current · distributed participation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6294DA-5E92-462D-B4E6-48A3497D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53000"/>
            <a:ext cx="914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5D6F6A"/>
                </a:solidFill>
              </a:defRPr>
            </a:pPr>
            <a:r>
              <a:rPr sz="1125" b="0">
                <a:solidFill>
                  <a:srgbClr val="5D6F6A"/>
                </a:solidFill>
              </a:rPr>
              <a:t>The estimate illustrates industry scale and is not a current audited spending figure for any individual company.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8C1A90-2B52-493F-9D5B-72A28758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BEAD41-7B5A-41E3-A641-BE3C5A0F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597914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270A2D2-6415-48C4-B1E0-DAFC3204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Product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B6064C-D0BC-4FEC-B77D-83F398DC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One app — five connected surfaces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BC1A1-FB4A-4D67-BCB4-807547D2F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666875"/>
            <a:ext cx="40005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1868EB-E98B-45A5-BB7F-37DF3540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8573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B72F"/>
          </a:solidFill>
          <a:ln xmlns:a="http://schemas.openxmlformats.org/drawingml/2006/main" w="0">
            <a:solidFill>
              <a:srgbClr val="EDB72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F4E6F-621E-42B0-B2E3-D88B1989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180022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4201D"/>
                </a:solidFill>
              </a:defRPr>
            </a:pPr>
            <a:r>
              <a:rPr sz="1238" b="1">
                <a:solidFill>
                  <a:srgbClr val="14201D"/>
                </a:solidFill>
              </a:rPr>
              <a:t>Home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EF4D1-BF91-480F-85F1-CA7A6C5B8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1781175"/>
            <a:ext cx="20859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38" b="0">
                <a:solidFill>
                  <a:srgbClr val="5D6F6A"/>
                </a:solidFill>
              </a:defRPr>
            </a:pPr>
            <a:r>
              <a:rPr sz="938" b="0">
                <a:solidFill>
                  <a:srgbClr val="5D6F6A"/>
                </a:solidFill>
              </a:rPr>
              <a:t>Balance, quick actions, and navigation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771C8-D802-4DA0-9721-95B12D42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219325"/>
            <a:ext cx="95" cy="19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D7E2D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FE28E3-43FE-4A7E-85C1-82D29BFD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09825"/>
            <a:ext cx="40005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8E4CA8-2692-4BC1-8F14-1F9018F3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003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DF5CFB-43EE-4D19-9632-56265C2E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54317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4201D"/>
                </a:solidFill>
              </a:defRPr>
            </a:pPr>
            <a:r>
              <a:rPr sz="1238" b="1">
                <a:solidFill>
                  <a:srgbClr val="14201D"/>
                </a:solidFill>
              </a:rPr>
              <a:t>Atlas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CBEC18-BAC3-4ED2-A628-A089C75F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2524125"/>
            <a:ext cx="20859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38" b="0">
                <a:solidFill>
                  <a:srgbClr val="5D6F6A"/>
                </a:solidFill>
              </a:defRPr>
            </a:pPr>
            <a:r>
              <a:rPr sz="938" b="0">
                <a:solidFill>
                  <a:srgbClr val="5D6F6A"/>
                </a:solidFill>
              </a:rPr>
              <a:t>Map, tasks, and contribution to digital space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24A257-1BBD-4681-BF97-4A2AECEF8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962275"/>
            <a:ext cx="95" cy="19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D7E2D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40614D-4D76-43BD-8518-66BB9012C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52775"/>
            <a:ext cx="40005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5071B8-6B14-4F01-9E8A-022026B74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3432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E94E64-8BB2-4E0B-8498-A9F7357E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8612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4201D"/>
                </a:solidFill>
              </a:defRPr>
            </a:pPr>
            <a:r>
              <a:rPr sz="1238" b="1">
                <a:solidFill>
                  <a:srgbClr val="14201D"/>
                </a:solidFill>
              </a:rPr>
              <a:t>Wallet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9A5C92-3A57-40FF-83D6-41A890A80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3267075"/>
            <a:ext cx="20859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38" b="0">
                <a:solidFill>
                  <a:srgbClr val="5D6F6A"/>
                </a:solidFill>
              </a:defRPr>
            </a:pPr>
            <a:r>
              <a:rPr sz="938" b="0">
                <a:solidFill>
                  <a:srgbClr val="5D6F6A"/>
                </a:solidFill>
              </a:rPr>
              <a:t>ONNE, GRAM, USDT, and supported assets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9ABEB3-88E9-41CC-9680-11AE6310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05225"/>
            <a:ext cx="95" cy="19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D7E2DE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245808-8AF8-48CD-9464-DF4417E11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95725"/>
            <a:ext cx="40005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C120D-6614-4F45-8924-A790DBC0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862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48575D-E642-4C77-B2B9-32186765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2907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4201D"/>
                </a:solidFill>
              </a:defRPr>
            </a:pPr>
            <a:r>
              <a:rPr sz="1238" b="1">
                <a:solidFill>
                  <a:srgbClr val="14201D"/>
                </a:solidFill>
              </a:rPr>
              <a:t>Buy / Sell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905D60-CAC6-419D-B4B4-1047B938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4010025"/>
            <a:ext cx="20859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38" b="0">
                <a:solidFill>
                  <a:srgbClr val="5D6F6A"/>
                </a:solidFill>
              </a:defRPr>
            </a:pPr>
            <a:r>
              <a:rPr sz="938" b="0">
                <a:solidFill>
                  <a:srgbClr val="5D6F6A"/>
                </a:solidFill>
              </a:rPr>
              <a:t>Available market and exchange tools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B70494-5A3C-4BE6-BA76-9177EBB8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448175"/>
            <a:ext cx="95" cy="19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D7E2D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E57E40-3FAE-4408-8222-09DDCCB9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38675"/>
            <a:ext cx="40005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2D6DB6-CEBE-45B0-B071-B5846FB6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8291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92254D-406C-416F-8FE7-AEE5C5156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77202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4201D"/>
                </a:solidFill>
              </a:defRPr>
            </a:pPr>
            <a:r>
              <a:rPr sz="1238" b="1">
                <a:solidFill>
                  <a:srgbClr val="14201D"/>
                </a:solidFill>
              </a:rPr>
              <a:t>Chat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A62496-A73C-4509-82F8-6F4CB477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4752975"/>
            <a:ext cx="20859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38" b="0">
                <a:solidFill>
                  <a:srgbClr val="5D6F6A"/>
                </a:solidFill>
              </a:defRPr>
            </a:pPr>
            <a:r>
              <a:rPr sz="938" b="0">
                <a:solidFill>
                  <a:srgbClr val="5D6F6A"/>
                </a:solidFill>
              </a:rPr>
              <a:t>Messages, groups, and interaction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B92DC0-3027-4332-80EB-A69CE996D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09750"/>
            <a:ext cx="40957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4FBF8"/>
          </a:solidFill>
          <a:ln xmlns:a="http://schemas.openxmlformats.org/drawingml/2006/main" w="9525">
            <a:solidFill>
              <a:srgbClr val="CFE4DC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58038A2-9A5B-4537-A0F4-F1A125EE4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5265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4201D"/>
                </a:solidFill>
              </a:defRPr>
            </a:pPr>
            <a:r>
              <a:rPr sz="1875" b="1">
                <a:solidFill>
                  <a:srgbClr val="14201D"/>
                </a:solidFill>
              </a:rPr>
              <a:t>Unified account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2AFE97-0685-45DA-8E87-C52D1C80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724150"/>
            <a:ext cx="304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9624D"/>
                </a:solidFill>
              </a:defRPr>
            </a:pPr>
            <a:r>
              <a:rPr sz="1875" b="1">
                <a:solidFill>
                  <a:srgbClr val="19624D"/>
                </a:solidFill>
              </a:rPr>
              <a:t>Content · assets · market · communication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185424-D2DA-43D4-A18C-EDE83F3D9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81000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D6F6A"/>
                </a:solidFill>
              </a:defRPr>
            </a:pPr>
            <a:r>
              <a:rPr sz="1275" b="0">
                <a:solidFill>
                  <a:srgbClr val="5D6F6A"/>
                </a:solidFill>
              </a:rPr>
              <a:t>The current interface determines feature scope and availability.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66DFB53-4476-4B01-B8E4-7B144F12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CFDB85A-D305-4FE3-B504-EE99B991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50430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1A28B0-0A83-40C3-8DAC-9002A1B78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Atlas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EA51CC-3F17-4A3E-BEA9-5F425C63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Target production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94C419-E056-4521-9705-10256617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6700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3813">
            <a:solidFill>
              <a:srgbClr val="EDB7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8C55E-99A6-47EF-BD3C-BD6E4E20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905125"/>
            <a:ext cx="933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14201D"/>
                </a:solidFill>
              </a:defRPr>
            </a:pPr>
            <a:r>
              <a:rPr sz="1013" b="1">
                <a:solidFill>
                  <a:srgbClr val="14201D"/>
                </a:solidFill>
              </a:rPr>
              <a:t>Capture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5891C-8D95-41EE-B15A-7627F27F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200400"/>
            <a:ext cx="5048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DB72F"/>
            </a:solidFill>
            <a:prstDash val="dash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BF060-2C92-4226-A425-61853043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66700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3813">
            <a:solidFill>
              <a:srgbClr val="35C98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081540-A411-4D88-B22F-3855A6AFB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905125"/>
            <a:ext cx="933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14201D"/>
                </a:solidFill>
              </a:defRPr>
            </a:pPr>
            <a:r>
              <a:rPr sz="1013" b="1">
                <a:solidFill>
                  <a:srgbClr val="14201D"/>
                </a:solidFill>
              </a:rPr>
              <a:t>Metadata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483822-11C8-4F8D-A619-0A9411D8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3200400"/>
            <a:ext cx="552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35C98D"/>
            </a:solidFill>
            <a:prstDash val="dash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495B40-872B-4747-B1BC-279F9096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66700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3813">
            <a:solidFill>
              <a:srgbClr val="22A9D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50CDC1-20E9-499D-9A85-B1E1C8243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905125"/>
            <a:ext cx="933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14201D"/>
                </a:solidFill>
              </a:defRPr>
            </a:pPr>
            <a:r>
              <a:rPr sz="1013" b="1">
                <a:solidFill>
                  <a:srgbClr val="14201D"/>
                </a:solidFill>
              </a:rPr>
              <a:t>AI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E986F7-AAF0-406C-AF2D-48A39444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3200400"/>
            <a:ext cx="552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2A9D6"/>
            </a:solidFill>
            <a:prstDash val="dash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15D4FA-F535-4A16-B60B-CEA559C6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66700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3813">
            <a:solidFill>
              <a:srgbClr val="35C98D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777AC0-0288-45E7-A7A6-60518934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05125"/>
            <a:ext cx="933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14201D"/>
                </a:solidFill>
              </a:defRPr>
            </a:pPr>
            <a:r>
              <a:rPr sz="1013" b="1">
                <a:solidFill>
                  <a:srgbClr val="14201D"/>
                </a:solidFill>
              </a:rPr>
              <a:t>Community</a:t>
            </a:r>
          </a:p>
          <a:p xmlns:a="http://schemas.openxmlformats.org/drawingml/2006/main">
            <a:pPr algn="ctr">
              <a:defRPr sz="1013" b="1">
                <a:solidFill>
                  <a:srgbClr val="14201D"/>
                </a:solidFill>
              </a:defRPr>
            </a:pPr>
            <a:r>
              <a:rPr sz="1013" b="1">
                <a:solidFill>
                  <a:srgbClr val="14201D"/>
                </a:solidFill>
              </a:rPr>
              <a:t>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33BE61-904D-499C-BD05-EA0CB36A2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200400"/>
            <a:ext cx="5048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35C98D"/>
            </a:solidFill>
            <a:prstDash val="dash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BFBCF6-C83C-4C60-B79C-78471F25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66700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3813">
            <a:solidFill>
              <a:srgbClr val="2B74B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7B8EF5-8C8C-4BDF-BCEB-92FF9CF9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2905125"/>
            <a:ext cx="933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14201D"/>
                </a:solidFill>
              </a:defRPr>
            </a:pPr>
            <a:r>
              <a:rPr sz="1013" b="1">
                <a:solidFill>
                  <a:srgbClr val="14201D"/>
                </a:solidFill>
              </a:rPr>
              <a:t>Map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F2D8FB-1D51-4001-82EE-3AC6B49E1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00400"/>
            <a:ext cx="552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74B5"/>
            </a:solidFill>
            <a:prstDash val="dash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41E91B-C5ED-408C-8B93-A8AA525D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3813">
            <a:solidFill>
              <a:srgbClr val="EFA54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AAA15E-5EEE-4E70-AAB1-145689E8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2905125"/>
            <a:ext cx="933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14201D"/>
                </a:solidFill>
              </a:defRPr>
            </a:pPr>
            <a:r>
              <a:rPr sz="1013" b="1">
                <a:solidFill>
                  <a:srgbClr val="14201D"/>
                </a:solidFill>
              </a:rPr>
              <a:t>Reward</a:t>
            </a:r>
          </a:p>
          <a:p xmlns:a="http://schemas.openxmlformats.org/drawingml/2006/main">
            <a:pPr algn="ctr">
              <a:defRPr sz="1013" b="1">
                <a:solidFill>
                  <a:srgbClr val="14201D"/>
                </a:solidFill>
              </a:defRPr>
            </a:pPr>
            <a:r>
              <a:rPr sz="1013" b="1">
                <a:solidFill>
                  <a:srgbClr val="14201D"/>
                </a:solidFill>
              </a:rPr>
              <a:t>(if active)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CBBC8E-B2FC-40BA-9F24-764E8453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86250"/>
            <a:ext cx="9334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14201D"/>
                </a:solidFill>
              </a:defRPr>
            </a:pPr>
            <a:r>
              <a:rPr sz="1650" b="0">
                <a:solidFill>
                  <a:srgbClr val="14201D"/>
                </a:solidFill>
              </a:rPr>
              <a:t>This is the target flow: review, publication, and reward stages are enabled as the relevant production flow becomes ready.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FDEE68-BC12-413E-AC6B-54E3C4D2B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F236E3-7603-4D01-9B89-A36F580B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234939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720D0F-8F7B-4941-8E64-CFB9D1777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Atlas status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D8A457-38E2-44FF-94D6-5EF466EC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Availability follows the current service mode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4F58B-AD6A-4733-B33D-1509F21C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76400"/>
            <a:ext cx="3238500" cy="2705100"/>
          </a:xfrm>
          <a:prstGeom xmlns:a="http://schemas.openxmlformats.org/drawingml/2006/main" prst="roundRect">
            <a:avLst>
              <a:gd name="adj" fmla="val 422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3300F1-FBC3-4E5C-BA60-AD1DF082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669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9F4AAB-4EF3-4543-B7D5-8430C9F4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18097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Available now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729B67-8982-419F-A135-D3CBEF2A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43150"/>
            <a:ext cx="2819400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Map, Atlas interface, available-task browsing, and training scenarios — depending on account, location, and version.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FDA6D3-78D5-4E96-ABA8-7EA63F4D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676400"/>
            <a:ext cx="3238500" cy="2705100"/>
          </a:xfrm>
          <a:prstGeom xmlns:a="http://schemas.openxmlformats.org/drawingml/2006/main" prst="roundRect">
            <a:avLst>
              <a:gd name="adj" fmla="val 422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E650F-FA6C-40E6-969D-EBE19B8AD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8669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A9D6"/>
          </a:solidFill>
          <a:ln xmlns:a="http://schemas.openxmlformats.org/drawingml/2006/main" w="0">
            <a:solidFill>
              <a:srgbClr val="22A9D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A093DA-275F-4A2D-B117-693DD533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18097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Staged enablement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7D5DC6-B2CB-41DF-82D1-41D81979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343150"/>
            <a:ext cx="2819400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Capture, multi-stage review, publication, and real rewards may be enabled separately and at different times.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8D4019-5928-41F9-BD83-8A28D520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676400"/>
            <a:ext cx="3238500" cy="2705100"/>
          </a:xfrm>
          <a:prstGeom xmlns:a="http://schemas.openxmlformats.org/drawingml/2006/main" prst="roundRect">
            <a:avLst>
              <a:gd name="adj" fmla="val 422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3D6C93-FC82-4EE7-A542-0C2C27A5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18669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B72F"/>
          </a:solidFill>
          <a:ln xmlns:a="http://schemas.openxmlformats.org/drawingml/2006/main" w="0">
            <a:solidFill>
              <a:srgbClr val="EDB72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3ECE47-8BD0-4029-AECE-70A4A2DB5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8097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Source of truth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413A84-DA11-42F4-AEBA-05A51E0C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343150"/>
            <a:ext cx="2819400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Each task screen shows the applicable requirements, status, geography, and whether a reward is available.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48203A-6FB9-42CA-BBCD-E6AC8B3B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62500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F6A"/>
                </a:solidFill>
              </a:defRPr>
            </a:pPr>
            <a:r>
              <a:rPr sz="1350" b="0">
                <a:solidFill>
                  <a:srgbClr val="5D6F6A"/>
                </a:solidFill>
              </a:rPr>
              <a:t>A 3D label may refer to route-based GPS/JPEG evidence capture and does not always mean a finished three-dimensional model.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5624E7-A2E4-4363-94EB-50D0D44F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FF0968-29A4-4860-8577-D97DEC86D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24479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840BBA-7417-4E12-B167-E58BF332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Protocol 101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23682-ECF7-48C0-8D56-5F8A4ACA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Staking today, Atlas validation in stages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4F74E2-624C-4E9C-BA8D-8F2867DD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14500"/>
            <a:ext cx="3143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B0A26-1606-42AC-A858-AB01A8F5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050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7F63CB-F3C9-4275-8874-A5BF88F72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847850"/>
            <a:ext cx="257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Active layer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A8F8A7-1D84-4DCF-A9D1-36061F89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381250"/>
            <a:ext cx="27241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Protocol 101 and available staking mechanics operate under the rules shown in the app.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30D07A-B8B4-4BE2-951D-3BFF8BFD0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714500"/>
            <a:ext cx="3143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DB7A9B-D850-4CC9-9826-36CAB4376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9050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A9D6"/>
          </a:solidFill>
          <a:ln xmlns:a="http://schemas.openxmlformats.org/drawingml/2006/main" w="0">
            <a:solidFill>
              <a:srgbClr val="22A9D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1F3D4F-B218-46DA-8018-CAFAEEA5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1847850"/>
            <a:ext cx="257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Target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53CB31-94F0-4BE2-9D20-8F87135B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381250"/>
            <a:ext cx="27241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Miner owners may participate in collective Atlas review once the relevant stage is enabled.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91945-A4F8-4009-9C8A-A671EDA7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714500"/>
            <a:ext cx="3143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7170A7-B43D-46DB-A1C5-D54884DA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9050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B72F"/>
          </a:solidFill>
          <a:ln xmlns:a="http://schemas.openxmlformats.org/drawingml/2006/main" w="0">
            <a:solidFill>
              <a:srgbClr val="EDB72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51AC41-0C52-4259-9DFE-7741C166E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1847850"/>
            <a:ext cx="257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Conditional commission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081141-401C-4B77-ABBB-E43E9ABF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381250"/>
            <a:ext cx="27241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Commissions and other rewards arise only when the mechanism is active and expressly shown to the user.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162517-BAB7-49AE-ACC5-1B5A5B2A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095750"/>
            <a:ext cx="8953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4201D"/>
                </a:solidFill>
              </a:defRPr>
            </a:pPr>
            <a:r>
              <a:rPr sz="1800" b="1">
                <a:solidFill>
                  <a:srgbClr val="14201D"/>
                </a:solidFill>
              </a:rPr>
              <a:t>Terms, timing, levels, and availability follow the current product rules and may change.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224EC7-6C2B-4ABB-A81E-D765D8B0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953000"/>
            <a:ext cx="857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F6A"/>
                </a:solidFill>
              </a:defRPr>
            </a:pPr>
            <a:r>
              <a:rPr sz="1350" b="0">
                <a:solidFill>
                  <a:srgbClr val="5D6F6A"/>
                </a:solidFill>
              </a:rPr>
              <a:t>Staking and miner mechanics do not guarantee yield, value, or future results.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175516-5E55-4C57-8F9A-065FB700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F075E8-865D-4734-83B0-C6A5F2946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432261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1C89B7-CD16-4FA8-BE97-1ACA6C26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Wallet &amp; community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BCDC8-E239-4C4D-8896-79317CE5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Assets under user direction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584D73-04F0-4C2E-9033-B15967D8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32861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AC68F-A42C-40BD-BF78-0EC24FC8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B72F"/>
          </a:solidFill>
          <a:ln xmlns:a="http://schemas.openxmlformats.org/drawingml/2006/main" w="0">
            <a:solidFill>
              <a:srgbClr val="EDB72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2005C-ED53-4C23-865A-989346F7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09750"/>
            <a:ext cx="2714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Assets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6CCAC6-7428-4438-8F4C-2E959828C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43150"/>
            <a:ext cx="28670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ONNE, GRAM — the native TON network asset, USDT, and other supported assets.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A798B-91CE-4A26-8DE9-4440E867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1676400"/>
            <a:ext cx="32861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BDCDD7-4B73-45F9-B63D-2630422B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8669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E24D5-70C0-4CF5-8D68-C5325FCC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809750"/>
            <a:ext cx="2714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Operations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6CAA8B-799A-4381-84D5-7A99D52A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43150"/>
            <a:ext cx="28670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Deposits, withdrawals, transfers, available exchange tools, and staking.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E60E5E-4C0D-455E-BE26-2301B129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676400"/>
            <a:ext cx="32861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E30E4B-0BFF-4A66-AC9E-8E6BE334B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8669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A9D6"/>
          </a:solidFill>
          <a:ln xmlns:a="http://schemas.openxmlformats.org/drawingml/2006/main" w="0">
            <a:solidFill>
              <a:srgbClr val="22A9D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C72D01-0807-419B-955A-B414008E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09750"/>
            <a:ext cx="2714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User-directed actions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A5F0F4-29F4-4E2A-86A9-2CFA4CE5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43150"/>
            <a:ext cx="28670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The user selects the parameters and initiates and confirms each operation.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4E0750-9667-4DB1-92EC-F113B48D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638550"/>
            <a:ext cx="3286125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841A99-D7CB-439E-AAD7-3F35C616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8290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74B5"/>
          </a:solidFill>
          <a:ln xmlns:a="http://schemas.openxmlformats.org/drawingml/2006/main" w="0">
            <a:solidFill>
              <a:srgbClr val="2B74B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30974-2A9D-4D47-A18F-EDA50DEF8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71900"/>
            <a:ext cx="2714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Community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4A2BCB-2B89-4A20-ACE2-F32F8AA7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305300"/>
            <a:ext cx="28670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Chats, groups, messages, and in-app interaction.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5F042E-1AD4-442E-9E04-C3306BCF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638550"/>
            <a:ext cx="3286125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7696A5-93D1-4F2B-9F5E-AB0DE995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8290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A76CCE-6042-4A48-A2F5-C772F3E27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71900"/>
            <a:ext cx="2714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Network settlement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964C2E-859B-44F1-B23E-5C19E7390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305300"/>
            <a:ext cx="28670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SpaceOnne does not hold assets off-chain; blockchain operations are recorded on the applicable asset network.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07F4A8-DDC5-4A1D-BADF-782675B13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EC5939-50F9-4493-B0C7-94B06DA71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1146475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D4812E-1FE5-4EAC-83B3-12DC59BF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ONNE tokenomics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A8C3F8-7DF5-4E64-9EA0-7D69DBB0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Supply and initial allocation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39DC92-B766-4E4A-A194-541AACC8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954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D6F6A"/>
                </a:solidFill>
              </a:defRPr>
            </a:pPr>
            <a:r>
              <a:rPr sz="1350" b="1">
                <a:solidFill>
                  <a:srgbClr val="5D6F6A"/>
                </a:solidFill>
              </a:rPr>
              <a:t>Total supply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264DA-3691-4751-AA7C-3A4AE56F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193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4201D"/>
                </a:solidFill>
              </a:defRPr>
            </a:pPr>
            <a:r>
              <a:rPr sz="2700" b="1">
                <a:solidFill>
                  <a:srgbClr val="14201D"/>
                </a:solidFill>
              </a:rPr>
              <a:t>1 010 000 000 ONNE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247BB-2A47-43A9-A3A7-ECB83F1B4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0512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4201D"/>
                </a:solidFill>
              </a:defRPr>
            </a:pPr>
            <a:r>
              <a:rPr sz="1200" b="0">
                <a:solidFill>
                  <a:srgbClr val="14201D"/>
                </a:solidFill>
              </a:rPr>
              <a:t>Atlas / staking / rewards / ecosystem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67E749-30DC-480E-8456-F8728FD8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43225"/>
            <a:ext cx="3677974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EFCA9-1E90-4127-AF43-E3889C64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90512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4201D"/>
                </a:solidFill>
              </a:defRPr>
            </a:pPr>
            <a:r>
              <a:rPr sz="1200" b="1">
                <a:solidFill>
                  <a:srgbClr val="14201D"/>
                </a:solidFill>
              </a:rPr>
              <a:t>29.703%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733FEF-BFBA-471F-95EF-892FAB6E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4327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4201D"/>
                </a:solidFill>
              </a:defRPr>
            </a:pPr>
            <a:r>
              <a:rPr sz="1200" b="0">
                <a:solidFill>
                  <a:srgbClr val="14201D"/>
                </a:solidFill>
              </a:rPr>
              <a:t>Liquidity + market making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89DBDE-8F85-48CB-8073-E224BFC1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381375"/>
            <a:ext cx="294233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2A9D6"/>
          </a:solidFill>
          <a:ln xmlns:a="http://schemas.openxmlformats.org/drawingml/2006/main" w="0">
            <a:solidFill>
              <a:srgbClr val="22A9D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4F8E7A-759C-42AF-A950-3EEF43905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34327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4201D"/>
                </a:solidFill>
              </a:defRPr>
            </a:pPr>
            <a:r>
              <a:rPr sz="1200" b="1">
                <a:solidFill>
                  <a:srgbClr val="14201D"/>
                </a:solidFill>
              </a:rPr>
              <a:t>23.762%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358CB4-F79E-4280-BAA9-7EE7204E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8142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4201D"/>
                </a:solidFill>
              </a:defRPr>
            </a:pPr>
            <a:r>
              <a:rPr sz="1200" b="0">
                <a:solidFill>
                  <a:srgbClr val="14201D"/>
                </a:solidFill>
              </a:rPr>
              <a:t>Listings / partners / operations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C3A140-284F-4627-9E7B-259AF6475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819525"/>
            <a:ext cx="196163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B72F"/>
          </a:solidFill>
          <a:ln xmlns:a="http://schemas.openxmlformats.org/drawingml/2006/main" w="0">
            <a:solidFill>
              <a:srgbClr val="EDB72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1ADAD1-42AA-4BFE-8534-0F2D58DA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78142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4201D"/>
                </a:solidFill>
              </a:defRPr>
            </a:pPr>
            <a:r>
              <a:rPr sz="1200" b="1">
                <a:solidFill>
                  <a:srgbClr val="14201D"/>
                </a:solidFill>
              </a:rPr>
              <a:t>15.842%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083BA6-B440-4D39-AA0C-CACA692B1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957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4201D"/>
                </a:solidFill>
              </a:defRPr>
            </a:pPr>
            <a:r>
              <a:rPr sz="1200" b="0">
                <a:solidFill>
                  <a:srgbClr val="14201D"/>
                </a:solidFill>
              </a:rPr>
              <a:t>Treasury / reserve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D79B21-0DC0-4714-999F-DDD00EE7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257675"/>
            <a:ext cx="1593752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74B5"/>
          </a:solidFill>
          <a:ln xmlns:a="http://schemas.openxmlformats.org/drawingml/2006/main" w="0">
            <a:solidFill>
              <a:srgbClr val="2B74B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84FFC6-1A99-4C98-88BF-2D8FD6189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1957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4201D"/>
                </a:solidFill>
              </a:defRPr>
            </a:pPr>
            <a:r>
              <a:rPr sz="1200" b="1">
                <a:solidFill>
                  <a:srgbClr val="14201D"/>
                </a:solidFill>
              </a:rPr>
              <a:t>12.871%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EF7CC7-F5D5-4754-81C7-B7837696D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5772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4201D"/>
                </a:solidFill>
              </a:defRPr>
            </a:pPr>
            <a:r>
              <a:rPr sz="1200" b="0">
                <a:solidFill>
                  <a:srgbClr val="14201D"/>
                </a:solidFill>
              </a:rPr>
              <a:t>Team locked vesting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804D24-EC9F-42FA-B4B2-94408AB8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695825"/>
            <a:ext cx="1225991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A544"/>
          </a:solidFill>
          <a:ln xmlns:a="http://schemas.openxmlformats.org/drawingml/2006/main" w="0">
            <a:solidFill>
              <a:srgbClr val="EFA54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ACD69D-33FA-4F96-AE97-74B93E18D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65772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4201D"/>
                </a:solidFill>
              </a:defRPr>
            </a:pPr>
            <a:r>
              <a:rPr sz="1200" b="1">
                <a:solidFill>
                  <a:srgbClr val="14201D"/>
                </a:solidFill>
              </a:rPr>
              <a:t>9.901%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59A736-A9AB-4FC8-9201-DFB4BCC00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9587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4201D"/>
                </a:solidFill>
              </a:defRPr>
            </a:pPr>
            <a:r>
              <a:rPr sz="1200" b="0">
                <a:solidFill>
                  <a:srgbClr val="14201D"/>
                </a:solidFill>
              </a:rPr>
              <a:t>Pre-DEX Point conversion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D61B3B-D7F0-4F28-BF33-551F04D3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133975"/>
            <a:ext cx="980818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C8BF"/>
          </a:solidFill>
          <a:ln xmlns:a="http://schemas.openxmlformats.org/drawingml/2006/main" w="0">
            <a:solidFill>
              <a:srgbClr val="B7C8BF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504F2C-D0BD-4FCF-9635-51DE4F92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09587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4201D"/>
                </a:solidFill>
              </a:defRPr>
            </a:pPr>
            <a:r>
              <a:rPr sz="1200" b="1">
                <a:solidFill>
                  <a:srgbClr val="14201D"/>
                </a:solidFill>
              </a:rPr>
              <a:t>7.921%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DF9ACE-D6FB-4B90-A879-A2F63883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1790700"/>
            <a:ext cx="3619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9624D"/>
                </a:solidFill>
              </a:defRPr>
            </a:pPr>
            <a:r>
              <a:rPr sz="1500" b="1">
                <a:solidFill>
                  <a:srgbClr val="19624D"/>
                </a:solidFill>
              </a:rPr>
              <a:t>Team allocation and early conversion are subject to vesting and liquidity gates.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5937B5-1ADC-4BE0-8725-76003140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04EB41-49E3-4E19-97AA-86FBC3F8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866583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738EDD-B4AD-4726-B233-A6050CFD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Current token facts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71D63-00C0-489F-891A-E2A95304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Verifiable parameters without price promises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E4876D-64A0-4D89-98CA-98E1264C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19250"/>
            <a:ext cx="3143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F153B-8B88-42F2-8C7B-B549AB8B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809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B72F"/>
          </a:solidFill>
          <a:ln xmlns:a="http://schemas.openxmlformats.org/drawingml/2006/main" w="0">
            <a:solidFill>
              <a:srgbClr val="EDB72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1EEFEB-FD4E-4534-A9FA-5F2B041C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752600"/>
            <a:ext cx="257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Total supply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66B11B-BDA2-445F-9862-19FB4B56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86000"/>
            <a:ext cx="27241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1 010 000 000 ONNE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92A9D4-0176-4FBA-8221-E45E5FDA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619250"/>
            <a:ext cx="3143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5D9055-C049-436A-A649-B3CF517B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1809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0">
            <a:solidFill>
              <a:srgbClr val="35C98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1DB218-FF21-4D0E-A1ED-3A4F8C4D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1752600"/>
            <a:ext cx="257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Historical denomination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82D556-0AB6-49B8-BB91-73F8BDF3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286000"/>
            <a:ext cx="27241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215.551052515 Point = 1 ONNE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3FD028-6EE1-49C0-BB7B-4F5FCD35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619250"/>
            <a:ext cx="3143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D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F4EDBB-801E-4F8B-AAA0-A5563D6A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809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A9D6"/>
          </a:solidFill>
          <a:ln xmlns:a="http://schemas.openxmlformats.org/drawingml/2006/main" w="0">
            <a:solidFill>
              <a:srgbClr val="22A9D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968248-B3E9-4DBB-B702-D8A49EA6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752600"/>
            <a:ext cx="257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Market data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B1CC74-D726-4C2A-8991-F454F290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86000"/>
            <a:ext cx="27241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5D6F6A"/>
                </a:solidFill>
              </a:defRPr>
            </a:pPr>
            <a:r>
              <a:rPr sz="1163" b="0">
                <a:solidFill>
                  <a:srgbClr val="5D6F6A"/>
                </a:solidFill>
              </a:rPr>
              <a:t>Price, liquidity, and availability come from the current interface, network, and selected route.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269118-A7C1-41FA-B56D-B0A7EAF00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8100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B74B5"/>
                </a:solidFill>
              </a:defRPr>
            </a:pPr>
            <a:r>
              <a:rPr sz="1500" b="1">
                <a:solidFill>
                  <a:srgbClr val="2B74B5"/>
                </a:solidFill>
              </a:rPr>
              <a:t>Official ONNE contract on TON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2471CD-BF53-4D9B-ABBD-BD9FA8FBD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286250"/>
            <a:ext cx="819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14201D"/>
                </a:solidFill>
              </a:defRPr>
            </a:pPr>
            <a:r>
              <a:rPr sz="1575" b="0">
                <a:solidFill>
                  <a:srgbClr val="14201D"/>
                </a:solidFill>
              </a:rPr>
              <a:t>EQAhDhLYceb_BrItaTPK7U6Y4xLnEXsQO9iOILEz37CIcwFe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10F08E-4086-43F2-B16B-B1080849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95300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F6A"/>
                </a:solidFill>
              </a:defRPr>
            </a:pPr>
            <a:r>
              <a:rPr sz="1350" b="0">
                <a:solidFill>
                  <a:srgbClr val="5D6F6A"/>
                </a:solidFill>
              </a:rPr>
              <a:t>These materials do not promise price, liquidity, yield, or listing.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12D3DA-3AA1-4BF5-9AB5-97EECE5A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FC10D7-46B9-447C-B24F-8DA0ABD15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527727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8F5CD4-1ABD-4234-AF9E-6B809409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Roadmap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B06A6A-F642-4CD6-AD0E-3094DC88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Three product epochs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13FBD-348E-4F02-A22C-70494E02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00025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19050">
            <a:solidFill>
              <a:srgbClr val="35C98D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6AFB6-2864-4C5A-BFFC-39795239E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2479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BEA190-0331-4DE0-A363-C0C7F6833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2362200"/>
            <a:ext cx="29908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D7E2D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AF5663-2731-4D2D-96EF-0534306C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2057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Free distribution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29C874-2390-49D0-95C9-0B6DE05B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147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D6F6A"/>
                </a:solidFill>
              </a:defRPr>
            </a:pPr>
            <a:r>
              <a:rPr sz="1200" b="0">
                <a:solidFill>
                  <a:srgbClr val="5D6F6A"/>
                </a:solidFill>
              </a:rPr>
              <a:t>Completed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2E1F4-D470-480B-B6D9-D0B6D6C4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0025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C98D"/>
          </a:solidFill>
          <a:ln xmlns:a="http://schemas.openxmlformats.org/drawingml/2006/main" w="19050">
            <a:solidFill>
              <a:srgbClr val="35C98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89250-B88B-4335-93DC-626370E5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2479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7FA3CC-F9E0-4302-8548-597D4AD7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362200"/>
            <a:ext cx="29908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D7E2D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BB3048-0FC3-42BC-AC9B-E328AB33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00375"/>
            <a:ext cx="2057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ONNE + Protocol 101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EB8432-4509-409D-AE1F-5EA48D71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147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D6F6A"/>
                </a:solidFill>
              </a:defRPr>
            </a:pPr>
            <a:r>
              <a:rPr sz="1200" b="0">
                <a:solidFill>
                  <a:srgbClr val="5D6F6A"/>
                </a:solidFill>
              </a:rPr>
              <a:t>Token and staking active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2AD98-DDD2-4AD4-AA2C-EEC1044E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0025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7E2DE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F8B28B-016B-4089-B32A-D62C45CC9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2479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4201D"/>
                </a:solidFill>
              </a:defRPr>
            </a:pPr>
            <a:r>
              <a:rPr sz="1350" b="1">
                <a:solidFill>
                  <a:srgbClr val="14201D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D7E15A-984F-4C26-ACD3-FC1CF0707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000375"/>
            <a:ext cx="2057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4201D"/>
                </a:solidFill>
              </a:defRPr>
            </a:pPr>
            <a:r>
              <a:rPr sz="1425" b="1">
                <a:solidFill>
                  <a:srgbClr val="14201D"/>
                </a:solidFill>
              </a:rPr>
              <a:t>Atlas / RWA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A278F9-5C3D-44BC-BE8A-3D2054FA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7147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D6F6A"/>
                </a:solidFill>
              </a:defRPr>
            </a:pPr>
            <a:r>
              <a:rPr sz="1200" b="0">
                <a:solidFill>
                  <a:srgbClr val="5D6F6A"/>
                </a:solidFill>
              </a:rPr>
              <a:t>Staged expansion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444D56-E0BF-488B-8B0A-887196BF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667250"/>
            <a:ext cx="9144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F6A"/>
                </a:solidFill>
              </a:defRPr>
            </a:pPr>
            <a:r>
              <a:rPr sz="1350" b="0">
                <a:solidFill>
                  <a:srgbClr val="5D6F6A"/>
                </a:solidFill>
              </a:rPr>
              <a:t>SpaceOnne is available as an installable web app and through supported interfaces, including Telegram. Proof of Work and production Atlas rewards are enabled only as they become ready.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3FCE3E-7963-4645-92E3-35F520D5C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502A16-568C-44E6-A1D6-AA2AEFF90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32473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EF2D89-B7FE-4D5A-918C-27DAC9EC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C98D"/>
                </a:solidFill>
              </a:defRPr>
            </a:pPr>
            <a:r>
              <a:rPr sz="1050" b="1">
                <a:solidFill>
                  <a:srgbClr val="35C98D"/>
                </a:solidFill>
              </a:rPr>
              <a:t>Closing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2CBB9-6878-4587-8ADD-BE84ED33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01D"/>
                </a:solidFill>
              </a:defRPr>
            </a:pPr>
            <a:r>
              <a:rPr sz="2850" b="1">
                <a:solidFill>
                  <a:srgbClr val="14201D"/>
                </a:solidFill>
              </a:rPr>
              <a:t>Digital space — an ecosystem asset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704A74-65D2-46CC-861E-9D065AF6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714500"/>
            <a:ext cx="933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4201D"/>
                </a:solidFill>
              </a:defRPr>
            </a:pPr>
            <a:r>
              <a:rPr sz="2175" b="1">
                <a:solidFill>
                  <a:srgbClr val="14201D"/>
                </a:solidFill>
              </a:rPr>
              <a:t>SpaceOnne connects participant contribution, quality review, the mapping product, and ONNE. The broader, better, and more current the shared content, the stronger its role in the ecosystem economy.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C7D833-B5BE-4620-90D8-49F787CF4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61950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2B74B5"/>
                </a:solidFill>
              </a:defRPr>
            </a:pPr>
            <a:r>
              <a:rPr sz="1650" b="1">
                <a:solidFill>
                  <a:srgbClr val="2B74B5"/>
                </a:solidFill>
              </a:rPr>
              <a:t>Official ONNE token on TON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342A0D-E96B-4574-BCB9-CB3FD43C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095750"/>
            <a:ext cx="752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4201D"/>
                </a:solidFill>
              </a:defRPr>
            </a:pPr>
            <a:r>
              <a:rPr sz="1425" b="0">
                <a:solidFill>
                  <a:srgbClr val="14201D"/>
                </a:solidFill>
              </a:rPr>
              <a:t>EQAhDhLYceb_BrItaTPK7U6Y4xLnEXsQO9iOILEz37CIcwFe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BD8A8D-8BFE-4D0A-AA1D-B0D1BB86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953000"/>
            <a:ext cx="828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D6F6A"/>
                </a:solidFill>
              </a:defRPr>
            </a:pPr>
            <a:r>
              <a:rPr sz="1275" b="0">
                <a:solidFill>
                  <a:srgbClr val="5D6F6A"/>
                </a:solidFill>
              </a:rPr>
              <a:t>These materials describe current and target product mechanics, do not promise rewards or token value, and do not constitute financial, investment, tax, or legal advice.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50F63-C57F-4039-8D89-70BEA8F1D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SpaceOnne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84249E-934A-4344-9C16-BAEA71A70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389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6F6A"/>
                </a:solidFill>
              </a:defRPr>
            </a:pPr>
            <a:r>
              <a:rPr sz="975" b="0">
                <a:solidFill>
                  <a:srgbClr val="5D6F6A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999325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2026-09-11T16:58:19.5870000Z</dcterms:created>
  <dcterms:modified xsi:type="dcterms:W3CDTF">2026-09-11T16:58:19.5870000Z</dcterms:modified>
</coreProperties>
</file>